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5" r:id="rId10"/>
    <p:sldId id="266" r:id="rId11"/>
    <p:sldId id="264" r:id="rId12"/>
    <p:sldId id="267" r:id="rId13"/>
    <p:sldId id="268" r:id="rId14"/>
    <p:sldId id="269" r:id="rId15"/>
    <p:sldId id="270" r:id="rId16"/>
    <p:sldId id="273" r:id="rId17"/>
    <p:sldId id="272" r:id="rId18"/>
    <p:sldId id="275" r:id="rId19"/>
    <p:sldId id="274" r:id="rId20"/>
    <p:sldId id="27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D2BA9E7E-38ED-49C4-B381-2B979B1204D8}">
          <p14:sldIdLst>
            <p14:sldId id="256"/>
          </p14:sldIdLst>
        </p14:section>
        <p14:section name="价值主张" id="{BCA9FFAD-0461-4752-9924-53C7513196E2}">
          <p14:sldIdLst>
            <p14:sldId id="257"/>
            <p14:sldId id="258"/>
            <p14:sldId id="259"/>
            <p14:sldId id="260"/>
          </p14:sldIdLst>
        </p14:section>
        <p14:section name="api" id="{3017811A-B7A0-4479-A849-530CFEE16CB1}">
          <p14:sldIdLst>
            <p14:sldId id="261"/>
            <p14:sldId id="263"/>
            <p14:sldId id="262"/>
          </p14:sldIdLst>
        </p14:section>
        <p14:section name="api调用" id="{10915F96-CE27-40AD-8736-EF35C66DE07E}">
          <p14:sldIdLst>
            <p14:sldId id="265"/>
            <p14:sldId id="266"/>
            <p14:sldId id="264"/>
          </p14:sldIdLst>
        </p14:section>
        <p14:section name="调用风险" id="{547A3051-A7C5-4BF5-ABFB-259050CB6E14}">
          <p14:sldIdLst>
            <p14:sldId id="267"/>
            <p14:sldId id="268"/>
          </p14:sldIdLst>
        </p14:section>
        <p14:section name="流程图" id="{108E7B2E-09B5-4E08-99AA-42AAC5F1DB29}">
          <p14:sldIdLst>
            <p14:sldId id="269"/>
            <p14:sldId id="270"/>
          </p14:sldIdLst>
        </p14:section>
        <p14:section name="原型说明" id="{6D43C66A-ED35-4686-A5D3-30303092E1AB}">
          <p14:sldIdLst>
            <p14:sldId id="273"/>
            <p14:sldId id="272"/>
            <p14:sldId id="275"/>
            <p14:sldId id="274"/>
          </p14:sldIdLst>
        </p14:section>
        <p14:section name="结束" id="{4F8163A6-866E-433D-BBA8-3FF8F1560818}">
          <p14:sldIdLst>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9269A-A5FD-47E3-AFFF-C89DA3AC55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B0069AC-D754-4BC8-B4C8-70F2E392D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49664E4-273B-4723-B44F-D0B2304B4F20}"/>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1DD51455-E515-44B5-ADC9-C9E9A4CFED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3E0116-1A93-431D-823C-32006ADFC9D2}"/>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174842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EB0AC-C067-4C5F-9719-96748D0D89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32633A-FE07-4F18-A514-9F8E5276CB4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35B8E3-2FA2-473D-897E-67474D251D58}"/>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A20A12F0-4C26-4ED1-96C5-6BF02DD933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430A04-C694-4AC8-BAFE-490F0B1D9F7B}"/>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90538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753B4D-94BE-495C-B276-D544492A08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9CC544-8EE7-4E6C-A974-D45FA2EA83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AE6085-DC8C-4462-860A-A9CFA0765467}"/>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B286CCC0-20DD-4748-904A-995F5EF390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384F3A-2EB0-469B-BD1D-1F716288644B}"/>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279928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A6A4D-8A6D-49ED-A654-CE177C661E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66AA48-85F1-4B46-AB94-0601D0A6CEC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3A1A4E-0F4B-41AC-BDDD-09E572ECA9AA}"/>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98687D27-F8D6-49EA-8B75-263701252C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5C4C0-1750-4D59-A1C5-5B8BB8095F2A}"/>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2488007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5A972-C0BD-481C-A347-14E932ADA9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3560CD1-ED63-4F76-B2AC-1C4339FF30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56CC9CE-6004-4801-83A3-A1FC9A50EC02}"/>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1F2E3E54-787A-4DDB-9280-4B0C194192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549229-7485-4800-B6AD-233541942E61}"/>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426934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494B1-32DD-4A4B-A8ED-6911AEFDA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403A8C-8706-42A0-BBF3-249363A37C3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2173C41-EC9B-4794-A2C0-C8976FBDFE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8D9BAC6-C667-4952-B34A-1CA9DB3C53E0}"/>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6" name="页脚占位符 5">
            <a:extLst>
              <a:ext uri="{FF2B5EF4-FFF2-40B4-BE49-F238E27FC236}">
                <a16:creationId xmlns:a16="http://schemas.microsoft.com/office/drawing/2014/main" id="{2D0BA0AE-99AE-4B8F-ABC0-E4D0C83899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D68125-296C-4F9A-9A66-A8850A32070E}"/>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218585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ECA60-97FD-4174-B26B-532B81B3B22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C34E20-88FB-4414-B1CF-313AD13FD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79CF46A-BFCA-4A8A-B561-E93F732E221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5B2F54-599F-45D1-93E6-43A19CC576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87BE21-D09F-469B-86BC-0A7CA2A688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D844CC0-B0FD-472C-8558-D9D7EBD2402E}"/>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8" name="页脚占位符 7">
            <a:extLst>
              <a:ext uri="{FF2B5EF4-FFF2-40B4-BE49-F238E27FC236}">
                <a16:creationId xmlns:a16="http://schemas.microsoft.com/office/drawing/2014/main" id="{8001D9BD-C06C-4330-A253-20FE92657A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53B85DB-9CB3-4F78-9B02-0C557FFA02A4}"/>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262309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CC560-0118-4247-914B-1F220961CC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628311-AE24-42EF-BB74-B30BA2098409}"/>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4" name="页脚占位符 3">
            <a:extLst>
              <a:ext uri="{FF2B5EF4-FFF2-40B4-BE49-F238E27FC236}">
                <a16:creationId xmlns:a16="http://schemas.microsoft.com/office/drawing/2014/main" id="{B985D1F1-D1AC-4088-B579-AD10142374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0CC88EA-BA0E-47B7-9AF8-987738338D14}"/>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26879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A2BD94-4346-478B-AE19-5771AEE4593D}"/>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3" name="页脚占位符 2">
            <a:extLst>
              <a:ext uri="{FF2B5EF4-FFF2-40B4-BE49-F238E27FC236}">
                <a16:creationId xmlns:a16="http://schemas.microsoft.com/office/drawing/2014/main" id="{F6B85E68-8F9D-4DF6-8E68-321AC6B137B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186357-B300-4E3F-A85E-1C0660097729}"/>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45695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9263B-FA9F-40A4-9F42-41B95CBA96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3C7187-24FA-48A2-9A29-B47096EEE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C4A45A-FA92-4D05-A3E9-2CB4C0136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814F54-B231-4BF1-AA75-F7CE444F442F}"/>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6" name="页脚占位符 5">
            <a:extLst>
              <a:ext uri="{FF2B5EF4-FFF2-40B4-BE49-F238E27FC236}">
                <a16:creationId xmlns:a16="http://schemas.microsoft.com/office/drawing/2014/main" id="{46570E78-6309-4A79-9D30-26901728EA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4E90A3-97B0-4653-B957-9D3E96349333}"/>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92678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562CB-CBE8-43B4-BE39-DF17313E30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F7FFFB-9E31-4E6C-8875-3A5F970641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9DBB24-9434-47D2-9EFB-4C4E5061B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A047FC-2427-4241-B83A-A182AD55F98D}"/>
              </a:ext>
            </a:extLst>
          </p:cNvPr>
          <p:cNvSpPr>
            <a:spLocks noGrp="1"/>
          </p:cNvSpPr>
          <p:nvPr>
            <p:ph type="dt" sz="half" idx="10"/>
          </p:nvPr>
        </p:nvSpPr>
        <p:spPr/>
        <p:txBody>
          <a:bodyPr/>
          <a:lstStyle/>
          <a:p>
            <a:fld id="{57A74553-811E-428A-A8E4-6A063D38D430}" type="datetimeFigureOut">
              <a:rPr lang="zh-CN" altLang="en-US" smtClean="0"/>
              <a:t>2020/7/18</a:t>
            </a:fld>
            <a:endParaRPr lang="zh-CN" altLang="en-US"/>
          </a:p>
        </p:txBody>
      </p:sp>
      <p:sp>
        <p:nvSpPr>
          <p:cNvPr id="6" name="页脚占位符 5">
            <a:extLst>
              <a:ext uri="{FF2B5EF4-FFF2-40B4-BE49-F238E27FC236}">
                <a16:creationId xmlns:a16="http://schemas.microsoft.com/office/drawing/2014/main" id="{A9B71A4A-B693-42F2-9CA9-8427A1C1C5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9C482A-CE20-4825-B1EB-9A5CBE01EEA9}"/>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2591629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5301EB-2787-4EC6-8C8A-7E907FEEC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F7441CB-EDBD-486F-91D3-87FA6D85B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6C01F6-149E-4FCB-9DC9-AB42AE7010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74553-811E-428A-A8E4-6A063D38D430}" type="datetimeFigureOut">
              <a:rPr lang="zh-CN" altLang="en-US" smtClean="0"/>
              <a:t>2020/7/18</a:t>
            </a:fld>
            <a:endParaRPr lang="zh-CN" altLang="en-US"/>
          </a:p>
        </p:txBody>
      </p:sp>
      <p:sp>
        <p:nvSpPr>
          <p:cNvPr id="5" name="页脚占位符 4">
            <a:extLst>
              <a:ext uri="{FF2B5EF4-FFF2-40B4-BE49-F238E27FC236}">
                <a16:creationId xmlns:a16="http://schemas.microsoft.com/office/drawing/2014/main" id="{B2484B63-EFD2-48CE-B51C-1B40E78EE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7552DB-18AC-486A-9130-BAB5A6A8B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294532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606B5-C1CE-43B0-9ECB-9F7095C21CA3}"/>
              </a:ext>
            </a:extLst>
          </p:cNvPr>
          <p:cNvSpPr>
            <a:spLocks noGrp="1"/>
          </p:cNvSpPr>
          <p:nvPr>
            <p:ph type="ctrTitle"/>
          </p:nvPr>
        </p:nvSpPr>
        <p:spPr/>
        <p:txBody>
          <a:bodyPr/>
          <a:lstStyle/>
          <a:p>
            <a:r>
              <a:rPr lang="zh-CN" altLang="en-US" dirty="0"/>
              <a:t>“药记住”</a:t>
            </a:r>
            <a:r>
              <a:rPr lang="en-US" altLang="zh-CN" dirty="0"/>
              <a:t>APP</a:t>
            </a:r>
            <a:endParaRPr lang="zh-CN" altLang="en-US" dirty="0"/>
          </a:p>
        </p:txBody>
      </p:sp>
      <p:sp>
        <p:nvSpPr>
          <p:cNvPr id="3" name="副标题 2">
            <a:extLst>
              <a:ext uri="{FF2B5EF4-FFF2-40B4-BE49-F238E27FC236}">
                <a16:creationId xmlns:a16="http://schemas.microsoft.com/office/drawing/2014/main" id="{C7502C8A-F67C-462E-BF8C-83B17C5E07A9}"/>
              </a:ext>
            </a:extLst>
          </p:cNvPr>
          <p:cNvSpPr>
            <a:spLocks noGrp="1"/>
          </p:cNvSpPr>
          <p:nvPr>
            <p:ph type="subTitle" idx="1"/>
          </p:nvPr>
        </p:nvSpPr>
        <p:spPr/>
        <p:txBody>
          <a:bodyPr/>
          <a:lstStyle/>
          <a:p>
            <a:r>
              <a:rPr lang="zh-CN" altLang="en-US" dirty="0"/>
              <a:t>姓名：彭靖茜</a:t>
            </a:r>
            <a:endParaRPr lang="en-US" altLang="zh-CN" dirty="0"/>
          </a:p>
          <a:p>
            <a:r>
              <a:rPr lang="zh-CN" altLang="en-US" dirty="0"/>
              <a:t>班级：</a:t>
            </a:r>
            <a:r>
              <a:rPr lang="en-US" altLang="zh-CN" dirty="0"/>
              <a:t>18</a:t>
            </a:r>
            <a:r>
              <a:rPr lang="zh-CN" altLang="en-US" dirty="0"/>
              <a:t>网络新媒体</a:t>
            </a:r>
            <a:r>
              <a:rPr lang="en-US" altLang="zh-CN" dirty="0"/>
              <a:t>3</a:t>
            </a:r>
            <a:r>
              <a:rPr lang="zh-CN" altLang="en-US" dirty="0"/>
              <a:t>班</a:t>
            </a:r>
          </a:p>
        </p:txBody>
      </p:sp>
      <p:pic>
        <p:nvPicPr>
          <p:cNvPr id="6" name="音频 5">
            <a:hlinkClick r:id="" action="ppaction://media"/>
            <a:extLst>
              <a:ext uri="{FF2B5EF4-FFF2-40B4-BE49-F238E27FC236}">
                <a16:creationId xmlns:a16="http://schemas.microsoft.com/office/drawing/2014/main" id="{C2291C4A-7D8F-463A-8792-E3B0887F47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2344241"/>
      </p:ext>
    </p:extLst>
  </p:cSld>
  <p:clrMapOvr>
    <a:masterClrMapping/>
  </p:clrMapOvr>
  <mc:AlternateContent xmlns:mc="http://schemas.openxmlformats.org/markup-compatibility/2006">
    <mc:Choice xmlns:p14="http://schemas.microsoft.com/office/powerpoint/2010/main" Requires="p14">
      <p:transition spd="slow" p14:dur="2000" advTm="4688"/>
    </mc:Choice>
    <mc:Fallback>
      <p:transition spd="slow" advTm="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6A9A9-6EF4-430C-A733-6B127F8FC85E}"/>
              </a:ext>
            </a:extLst>
          </p:cNvPr>
          <p:cNvSpPr>
            <a:spLocks noGrp="1"/>
          </p:cNvSpPr>
          <p:nvPr>
            <p:ph type="title"/>
          </p:nvPr>
        </p:nvSpPr>
        <p:spPr/>
        <p:txBody>
          <a:bodyPr/>
          <a:lstStyle/>
          <a:p>
            <a:r>
              <a:rPr lang="zh-CN" altLang="en-US" dirty="0"/>
              <a:t>语音识别</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2CDB39C4-E7D8-4A62-8938-706301F21802}"/>
              </a:ext>
            </a:extLst>
          </p:cNvPr>
          <p:cNvSpPr>
            <a:spLocks noGrp="1"/>
          </p:cNvSpPr>
          <p:nvPr>
            <p:ph idx="1"/>
          </p:nvPr>
        </p:nvSpPr>
        <p:spPr/>
        <p:txBody>
          <a:bodyPr/>
          <a:lstStyle/>
          <a:p>
            <a:r>
              <a:rPr lang="zh-CN" altLang="en-US" dirty="0"/>
              <a:t>语音输入（语音内容：晚饭后记得还要使用一次口服液）</a:t>
            </a:r>
            <a:endParaRPr lang="en-US" altLang="zh-CN" dirty="0"/>
          </a:p>
          <a:p>
            <a:endParaRPr lang="en-US" altLang="zh-CN" dirty="0"/>
          </a:p>
          <a:p>
            <a:endParaRPr lang="en-US" altLang="zh-CN" dirty="0"/>
          </a:p>
          <a:p>
            <a:endParaRPr lang="en-US" altLang="zh-CN" dirty="0"/>
          </a:p>
          <a:p>
            <a:r>
              <a:rPr lang="zh-CN" altLang="en-US" dirty="0"/>
              <a:t>识别结果</a:t>
            </a: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C05AB818-2C8A-4165-AD35-08DCBA90D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995" y="2339058"/>
            <a:ext cx="9407349" cy="1215303"/>
          </a:xfrm>
          <a:prstGeom prst="rect">
            <a:avLst/>
          </a:prstGeom>
        </p:spPr>
      </p:pic>
      <p:pic>
        <p:nvPicPr>
          <p:cNvPr id="7" name="图片 6">
            <a:extLst>
              <a:ext uri="{FF2B5EF4-FFF2-40B4-BE49-F238E27FC236}">
                <a16:creationId xmlns:a16="http://schemas.microsoft.com/office/drawing/2014/main" id="{A5D4DCC6-2581-4842-906B-9F76040530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167" y="4446525"/>
            <a:ext cx="8473973" cy="1215303"/>
          </a:xfrm>
          <a:prstGeom prst="rect">
            <a:avLst/>
          </a:prstGeom>
        </p:spPr>
      </p:pic>
      <p:pic>
        <p:nvPicPr>
          <p:cNvPr id="8" name="音频 7">
            <a:hlinkClick r:id="" action="ppaction://media"/>
            <a:extLst>
              <a:ext uri="{FF2B5EF4-FFF2-40B4-BE49-F238E27FC236}">
                <a16:creationId xmlns:a16="http://schemas.microsoft.com/office/drawing/2014/main" id="{2C5C80B1-1841-45C3-B808-9B097E22AA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3119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BADA8-E06D-42C1-982C-9CC7B98473C7}"/>
              </a:ext>
            </a:extLst>
          </p:cNvPr>
          <p:cNvSpPr>
            <a:spLocks noGrp="1"/>
          </p:cNvSpPr>
          <p:nvPr>
            <p:ph type="title"/>
          </p:nvPr>
        </p:nvSpPr>
        <p:spPr/>
        <p:txBody>
          <a:bodyPr/>
          <a:lstStyle/>
          <a:p>
            <a:r>
              <a:rPr lang="zh-CN" altLang="en-US" dirty="0"/>
              <a:t>关键词提取</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E35F3F93-A8EF-4392-AB60-9C4139C59FF1}"/>
              </a:ext>
            </a:extLst>
          </p:cNvPr>
          <p:cNvSpPr>
            <a:spLocks noGrp="1"/>
          </p:cNvSpPr>
          <p:nvPr>
            <p:ph idx="1"/>
          </p:nvPr>
        </p:nvSpPr>
        <p:spPr>
          <a:xfrm>
            <a:off x="838200" y="1492608"/>
            <a:ext cx="10515600" cy="4351338"/>
          </a:xfrm>
        </p:spPr>
        <p:txBody>
          <a:bodyPr>
            <a:normAutofit/>
          </a:bodyPr>
          <a:lstStyle/>
          <a:p>
            <a:r>
              <a:rPr lang="zh-CN" altLang="en-US" dirty="0"/>
              <a:t>代码数据（由语音识别得出）</a:t>
            </a:r>
            <a:endParaRPr lang="en-US" altLang="zh-CN" dirty="0"/>
          </a:p>
          <a:p>
            <a:pPr marL="0" indent="0">
              <a:buNone/>
            </a:pPr>
            <a:r>
              <a:rPr lang="zh-CN" altLang="en-US" sz="1800" dirty="0"/>
              <a:t>“晚饭后记得还要使用一次口服液”</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r>
              <a:rPr lang="zh-CN" altLang="en-US" dirty="0"/>
              <a:t>输出结果</a:t>
            </a: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FFBA8994-2B63-4BA8-8CB1-557F2A60B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798" y="2304179"/>
            <a:ext cx="7430144" cy="2728196"/>
          </a:xfrm>
          <a:prstGeom prst="rect">
            <a:avLst/>
          </a:prstGeom>
        </p:spPr>
      </p:pic>
      <p:pic>
        <p:nvPicPr>
          <p:cNvPr id="7" name="图片 6">
            <a:extLst>
              <a:ext uri="{FF2B5EF4-FFF2-40B4-BE49-F238E27FC236}">
                <a16:creationId xmlns:a16="http://schemas.microsoft.com/office/drawing/2014/main" id="{B7AB2BC8-0B8A-4987-8B11-F3DD77EF0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2785" y="5414732"/>
            <a:ext cx="8584268" cy="858427"/>
          </a:xfrm>
          <a:prstGeom prst="rect">
            <a:avLst/>
          </a:prstGeom>
        </p:spPr>
      </p:pic>
      <p:pic>
        <p:nvPicPr>
          <p:cNvPr id="8" name="音频 7">
            <a:hlinkClick r:id="" action="ppaction://media"/>
            <a:extLst>
              <a:ext uri="{FF2B5EF4-FFF2-40B4-BE49-F238E27FC236}">
                <a16:creationId xmlns:a16="http://schemas.microsoft.com/office/drawing/2014/main" id="{B97F7744-7D7B-4B5E-91B2-1E31E0B0A8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7019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0610F-2D3D-4BAD-A39C-E927FA355193}"/>
              </a:ext>
            </a:extLst>
          </p:cNvPr>
          <p:cNvSpPr>
            <a:spLocks noGrp="1"/>
          </p:cNvSpPr>
          <p:nvPr>
            <p:ph type="title"/>
          </p:nvPr>
        </p:nvSpPr>
        <p:spPr/>
        <p:txBody>
          <a:bodyPr/>
          <a:lstStyle/>
          <a:p>
            <a:r>
              <a:rPr lang="en-US" altLang="zh-CN" dirty="0"/>
              <a:t>API</a:t>
            </a:r>
            <a:r>
              <a:rPr lang="zh-CN" altLang="en-US" dirty="0"/>
              <a:t>调用风险</a:t>
            </a:r>
          </a:p>
        </p:txBody>
      </p:sp>
      <p:sp>
        <p:nvSpPr>
          <p:cNvPr id="3" name="内容占位符 2">
            <a:extLst>
              <a:ext uri="{FF2B5EF4-FFF2-40B4-BE49-F238E27FC236}">
                <a16:creationId xmlns:a16="http://schemas.microsoft.com/office/drawing/2014/main" id="{7F0279A1-BB1D-4C80-88D0-561D6D5FCA45}"/>
              </a:ext>
            </a:extLst>
          </p:cNvPr>
          <p:cNvSpPr>
            <a:spLocks noGrp="1"/>
          </p:cNvSpPr>
          <p:nvPr>
            <p:ph idx="1"/>
          </p:nvPr>
        </p:nvSpPr>
        <p:spPr/>
        <p:txBody>
          <a:bodyPr/>
          <a:lstStyle/>
          <a:p>
            <a:r>
              <a:rPr lang="zh-CN" altLang="en-US" dirty="0"/>
              <a:t>语音识别</a:t>
            </a:r>
            <a:endParaRPr lang="en-US" altLang="zh-CN" dirty="0"/>
          </a:p>
          <a:p>
            <a:pPr marL="0" indent="0">
              <a:buNone/>
            </a:pPr>
            <a:r>
              <a:rPr lang="zh-CN" altLang="en-US" dirty="0"/>
              <a:t>不同文件的识别结果存在一定差异，目前百度语音识别中，</a:t>
            </a:r>
            <a:r>
              <a:rPr lang="en-US" altLang="zh-CN" dirty="0"/>
              <a:t>m4a</a:t>
            </a:r>
            <a:r>
              <a:rPr lang="zh-CN" altLang="en-US" dirty="0"/>
              <a:t>文件的正确率相比之下，正确率较高</a:t>
            </a:r>
            <a:endParaRPr lang="en-US" altLang="zh-CN" dirty="0"/>
          </a:p>
          <a:p>
            <a:r>
              <a:rPr lang="en-US" altLang="zh-CN" dirty="0"/>
              <a:t>Wav</a:t>
            </a:r>
            <a:r>
              <a:rPr lang="zh-CN" altLang="en-US" dirty="0"/>
              <a:t>调用及结果</a:t>
            </a:r>
            <a:endParaRPr lang="en-US" altLang="zh-CN" dirty="0"/>
          </a:p>
          <a:p>
            <a:endParaRPr lang="zh-CN" altLang="en-US" dirty="0"/>
          </a:p>
        </p:txBody>
      </p:sp>
      <p:pic>
        <p:nvPicPr>
          <p:cNvPr id="5" name="图片 4">
            <a:extLst>
              <a:ext uri="{FF2B5EF4-FFF2-40B4-BE49-F238E27FC236}">
                <a16:creationId xmlns:a16="http://schemas.microsoft.com/office/drawing/2014/main" id="{A12862E2-0716-42AD-8758-3CBB26601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338" y="3702052"/>
            <a:ext cx="8401216" cy="1164916"/>
          </a:xfrm>
          <a:prstGeom prst="rect">
            <a:avLst/>
          </a:prstGeom>
        </p:spPr>
      </p:pic>
      <p:pic>
        <p:nvPicPr>
          <p:cNvPr id="7" name="图片 6">
            <a:extLst>
              <a:ext uri="{FF2B5EF4-FFF2-40B4-BE49-F238E27FC236}">
                <a16:creationId xmlns:a16="http://schemas.microsoft.com/office/drawing/2014/main" id="{904BA00B-4CD2-4637-8187-46AD481B8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548" y="5072346"/>
            <a:ext cx="5482962" cy="1193708"/>
          </a:xfrm>
          <a:prstGeom prst="rect">
            <a:avLst/>
          </a:prstGeom>
        </p:spPr>
      </p:pic>
      <p:pic>
        <p:nvPicPr>
          <p:cNvPr id="8" name="音频 7">
            <a:hlinkClick r:id="" action="ppaction://media"/>
            <a:extLst>
              <a:ext uri="{FF2B5EF4-FFF2-40B4-BE49-F238E27FC236}">
                <a16:creationId xmlns:a16="http://schemas.microsoft.com/office/drawing/2014/main" id="{F942DF89-3B9F-45CF-A192-249B862F68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7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38702-0EF5-47C3-B65E-E3E389706917}"/>
              </a:ext>
            </a:extLst>
          </p:cNvPr>
          <p:cNvSpPr>
            <a:spLocks noGrp="1"/>
          </p:cNvSpPr>
          <p:nvPr>
            <p:ph type="title"/>
          </p:nvPr>
        </p:nvSpPr>
        <p:spPr/>
        <p:txBody>
          <a:bodyPr/>
          <a:lstStyle/>
          <a:p>
            <a:r>
              <a:rPr lang="en-US" altLang="zh-CN" dirty="0"/>
              <a:t>API</a:t>
            </a:r>
            <a:r>
              <a:rPr lang="zh-CN" altLang="en-US" dirty="0"/>
              <a:t>调用风险</a:t>
            </a:r>
          </a:p>
        </p:txBody>
      </p:sp>
      <p:sp>
        <p:nvSpPr>
          <p:cNvPr id="3" name="内容占位符 2">
            <a:extLst>
              <a:ext uri="{FF2B5EF4-FFF2-40B4-BE49-F238E27FC236}">
                <a16:creationId xmlns:a16="http://schemas.microsoft.com/office/drawing/2014/main" id="{3B9950C8-875F-48A8-BE82-E4A5AD3F270E}"/>
              </a:ext>
            </a:extLst>
          </p:cNvPr>
          <p:cNvSpPr>
            <a:spLocks noGrp="1"/>
          </p:cNvSpPr>
          <p:nvPr>
            <p:ph idx="1"/>
          </p:nvPr>
        </p:nvSpPr>
        <p:spPr/>
        <p:txBody>
          <a:bodyPr/>
          <a:lstStyle/>
          <a:p>
            <a:r>
              <a:rPr lang="zh-CN" altLang="en-US" dirty="0"/>
              <a:t>关键词识别风险</a:t>
            </a:r>
            <a:endParaRPr lang="en-US" altLang="zh-CN" dirty="0"/>
          </a:p>
          <a:p>
            <a:pPr marL="0" indent="0">
              <a:buNone/>
            </a:pPr>
            <a:r>
              <a:rPr lang="zh-CN" altLang="en-US" dirty="0"/>
              <a:t>过于简单的例子会出现提取错误</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A1BEDAAC-BE26-4D51-940D-36E934E1E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804" y="2888824"/>
            <a:ext cx="6203421" cy="930514"/>
          </a:xfrm>
          <a:prstGeom prst="rect">
            <a:avLst/>
          </a:prstGeom>
        </p:spPr>
      </p:pic>
      <p:pic>
        <p:nvPicPr>
          <p:cNvPr id="7" name="图片 6">
            <a:extLst>
              <a:ext uri="{FF2B5EF4-FFF2-40B4-BE49-F238E27FC236}">
                <a16:creationId xmlns:a16="http://schemas.microsoft.com/office/drawing/2014/main" id="{D84A6BDA-5174-4DF6-966A-A509B725F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804" y="4001294"/>
            <a:ext cx="5288045" cy="930514"/>
          </a:xfrm>
          <a:prstGeom prst="rect">
            <a:avLst/>
          </a:prstGeom>
        </p:spPr>
      </p:pic>
      <p:pic>
        <p:nvPicPr>
          <p:cNvPr id="8" name="音频 7">
            <a:hlinkClick r:id="" action="ppaction://media"/>
            <a:extLst>
              <a:ext uri="{FF2B5EF4-FFF2-40B4-BE49-F238E27FC236}">
                <a16:creationId xmlns:a16="http://schemas.microsoft.com/office/drawing/2014/main" id="{D9408AE0-F64D-41A4-B351-BB66A0FD38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8330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92F62-E408-4BF3-A7A7-98A165AF8448}"/>
              </a:ext>
            </a:extLst>
          </p:cNvPr>
          <p:cNvSpPr>
            <a:spLocks noGrp="1"/>
          </p:cNvSpPr>
          <p:nvPr>
            <p:ph type="title"/>
          </p:nvPr>
        </p:nvSpPr>
        <p:spPr/>
        <p:txBody>
          <a:bodyPr/>
          <a:lstStyle/>
          <a:p>
            <a:r>
              <a:rPr lang="zh-CN" altLang="en-US" dirty="0"/>
              <a:t>产品流程图</a:t>
            </a:r>
            <a:r>
              <a:rPr lang="zh-CN" altLang="en-US" sz="2400" dirty="0"/>
              <a:t>（智能加值部分）</a:t>
            </a:r>
          </a:p>
        </p:txBody>
      </p:sp>
      <p:pic>
        <p:nvPicPr>
          <p:cNvPr id="6" name="内容占位符 5">
            <a:extLst>
              <a:ext uri="{FF2B5EF4-FFF2-40B4-BE49-F238E27FC236}">
                <a16:creationId xmlns:a16="http://schemas.microsoft.com/office/drawing/2014/main" id="{785BDA70-3A52-4171-8FB3-E6C445EB6E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838200" y="2432370"/>
            <a:ext cx="10515600" cy="3285332"/>
          </a:xfrm>
          <a:prstGeom prst="rect">
            <a:avLst/>
          </a:prstGeom>
          <a:noFill/>
          <a:extLst>
            <a:ext uri="{909E8E84-426E-40DD-AFC4-6F175D3DCCD1}">
              <a14:hiddenFill xmlns:a14="http://schemas.microsoft.com/office/drawing/2010/main">
                <a:solidFill>
                  <a:srgbClr val="FFFFFF"/>
                </a:solidFill>
              </a14:hiddenFill>
            </a:ext>
          </a:extLst>
        </p:spPr>
      </p:pic>
      <p:pic>
        <p:nvPicPr>
          <p:cNvPr id="7" name="音频 6">
            <a:hlinkClick r:id="" action="ppaction://media"/>
            <a:extLst>
              <a:ext uri="{FF2B5EF4-FFF2-40B4-BE49-F238E27FC236}">
                <a16:creationId xmlns:a16="http://schemas.microsoft.com/office/drawing/2014/main" id="{5CBDF889-B9EB-459C-8852-E038744889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03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03586-FE24-4BC1-9999-300C4B720EFD}"/>
              </a:ext>
            </a:extLst>
          </p:cNvPr>
          <p:cNvSpPr>
            <a:spLocks noGrp="1"/>
          </p:cNvSpPr>
          <p:nvPr>
            <p:ph type="title"/>
          </p:nvPr>
        </p:nvSpPr>
        <p:spPr/>
        <p:txBody>
          <a:bodyPr/>
          <a:lstStyle/>
          <a:p>
            <a:r>
              <a:rPr lang="zh-CN" altLang="en-US" dirty="0"/>
              <a:t>数据流程图</a:t>
            </a:r>
          </a:p>
        </p:txBody>
      </p:sp>
      <p:pic>
        <p:nvPicPr>
          <p:cNvPr id="5" name="内容占位符 4">
            <a:extLst>
              <a:ext uri="{FF2B5EF4-FFF2-40B4-BE49-F238E27FC236}">
                <a16:creationId xmlns:a16="http://schemas.microsoft.com/office/drawing/2014/main" id="{32718654-C8FE-49AB-A907-137B0999E1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92272" y="1825625"/>
            <a:ext cx="9807455" cy="4351338"/>
          </a:xfrm>
        </p:spPr>
      </p:pic>
      <p:pic>
        <p:nvPicPr>
          <p:cNvPr id="6" name="音频 5">
            <a:hlinkClick r:id="" action="ppaction://media"/>
            <a:extLst>
              <a:ext uri="{FF2B5EF4-FFF2-40B4-BE49-F238E27FC236}">
                <a16:creationId xmlns:a16="http://schemas.microsoft.com/office/drawing/2014/main" id="{CDB01F83-1C5C-41F4-A483-32F3137E9C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9967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32CDB-2681-4292-95E8-465CBF5350E9}"/>
              </a:ext>
            </a:extLst>
          </p:cNvPr>
          <p:cNvSpPr>
            <a:spLocks noGrp="1"/>
          </p:cNvSpPr>
          <p:nvPr>
            <p:ph type="title"/>
          </p:nvPr>
        </p:nvSpPr>
        <p:spPr/>
        <p:txBody>
          <a:bodyPr/>
          <a:lstStyle/>
          <a:p>
            <a:r>
              <a:rPr lang="zh-CN" altLang="en-US" dirty="0"/>
              <a:t>原型说明</a:t>
            </a:r>
          </a:p>
        </p:txBody>
      </p:sp>
      <p:sp>
        <p:nvSpPr>
          <p:cNvPr id="3" name="内容占位符 2">
            <a:extLst>
              <a:ext uri="{FF2B5EF4-FFF2-40B4-BE49-F238E27FC236}">
                <a16:creationId xmlns:a16="http://schemas.microsoft.com/office/drawing/2014/main" id="{85EFE14B-1D53-4731-B215-94653564D69C}"/>
              </a:ext>
            </a:extLst>
          </p:cNvPr>
          <p:cNvSpPr>
            <a:spLocks noGrp="1"/>
          </p:cNvSpPr>
          <p:nvPr>
            <p:ph idx="1"/>
          </p:nvPr>
        </p:nvSpPr>
        <p:spPr/>
        <p:txBody>
          <a:bodyPr/>
          <a:lstStyle/>
          <a:p>
            <a:r>
              <a:rPr lang="zh-CN" altLang="en-US" dirty="0"/>
              <a:t>进入三个智能</a:t>
            </a:r>
            <a:r>
              <a:rPr lang="en-US" altLang="zh-CN" dirty="0" err="1"/>
              <a:t>api</a:t>
            </a:r>
            <a:r>
              <a:rPr lang="zh-CN" altLang="en-US" dirty="0"/>
              <a:t>控件实现智能交互 </a:t>
            </a:r>
          </a:p>
        </p:txBody>
      </p:sp>
      <p:pic>
        <p:nvPicPr>
          <p:cNvPr id="5" name="图片 4">
            <a:extLst>
              <a:ext uri="{FF2B5EF4-FFF2-40B4-BE49-F238E27FC236}">
                <a16:creationId xmlns:a16="http://schemas.microsoft.com/office/drawing/2014/main" id="{EFE23FBB-194E-448A-A857-B09D06D28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669" y="320633"/>
            <a:ext cx="3322608" cy="6157494"/>
          </a:xfrm>
          <a:prstGeom prst="rect">
            <a:avLst/>
          </a:prstGeom>
        </p:spPr>
      </p:pic>
      <p:cxnSp>
        <p:nvCxnSpPr>
          <p:cNvPr id="7" name="直接箭头连接符 6">
            <a:extLst>
              <a:ext uri="{FF2B5EF4-FFF2-40B4-BE49-F238E27FC236}">
                <a16:creationId xmlns:a16="http://schemas.microsoft.com/office/drawing/2014/main" id="{879F5E4D-6CF5-4761-86B9-FD40B38D03A3}"/>
              </a:ext>
            </a:extLst>
          </p:cNvPr>
          <p:cNvCxnSpPr/>
          <p:nvPr/>
        </p:nvCxnSpPr>
        <p:spPr>
          <a:xfrm>
            <a:off x="5648632" y="3893574"/>
            <a:ext cx="222700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3B78E1F-6013-40C5-AB01-A92ED850E634}"/>
              </a:ext>
            </a:extLst>
          </p:cNvPr>
          <p:cNvCxnSpPr/>
          <p:nvPr/>
        </p:nvCxnSpPr>
        <p:spPr>
          <a:xfrm>
            <a:off x="5973097" y="4837471"/>
            <a:ext cx="143059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0788389C-6B98-43F3-BDC8-36D0FE769BB1}"/>
              </a:ext>
            </a:extLst>
          </p:cNvPr>
          <p:cNvCxnSpPr/>
          <p:nvPr/>
        </p:nvCxnSpPr>
        <p:spPr>
          <a:xfrm flipH="1">
            <a:off x="9733935" y="4837471"/>
            <a:ext cx="161986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3" name="音频 12">
            <a:hlinkClick r:id="" action="ppaction://media"/>
            <a:extLst>
              <a:ext uri="{FF2B5EF4-FFF2-40B4-BE49-F238E27FC236}">
                <a16:creationId xmlns:a16="http://schemas.microsoft.com/office/drawing/2014/main" id="{BE92586F-3A44-46BB-A8BD-A7DF6F3D73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88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9895F-F781-4FE1-B2AC-AD57FCF17E94}"/>
              </a:ext>
            </a:extLst>
          </p:cNvPr>
          <p:cNvSpPr>
            <a:spLocks noGrp="1"/>
          </p:cNvSpPr>
          <p:nvPr>
            <p:ph type="title"/>
          </p:nvPr>
        </p:nvSpPr>
        <p:spPr/>
        <p:txBody>
          <a:bodyPr/>
          <a:lstStyle/>
          <a:p>
            <a:r>
              <a:rPr lang="zh-CN" altLang="en-US" dirty="0"/>
              <a:t>原型说明</a:t>
            </a:r>
            <a:r>
              <a:rPr lang="zh-CN" altLang="en-US" sz="2000" dirty="0"/>
              <a:t>（通用票据识别交互流程）</a:t>
            </a:r>
          </a:p>
        </p:txBody>
      </p:sp>
      <p:pic>
        <p:nvPicPr>
          <p:cNvPr id="7" name="内容占位符 6">
            <a:extLst>
              <a:ext uri="{FF2B5EF4-FFF2-40B4-BE49-F238E27FC236}">
                <a16:creationId xmlns:a16="http://schemas.microsoft.com/office/drawing/2014/main" id="{22EDE701-A5FB-400F-B708-E72D95C895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006" y="1424870"/>
            <a:ext cx="2804093" cy="5318564"/>
          </a:xfrm>
        </p:spPr>
      </p:pic>
      <p:pic>
        <p:nvPicPr>
          <p:cNvPr id="5" name="图片 4">
            <a:extLst>
              <a:ext uri="{FF2B5EF4-FFF2-40B4-BE49-F238E27FC236}">
                <a16:creationId xmlns:a16="http://schemas.microsoft.com/office/drawing/2014/main" id="{B5AF5011-3176-457B-8D06-572966B19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871" y="1391959"/>
            <a:ext cx="2843422" cy="5217230"/>
          </a:xfrm>
          <a:prstGeom prst="rect">
            <a:avLst/>
          </a:prstGeom>
        </p:spPr>
      </p:pic>
      <p:pic>
        <p:nvPicPr>
          <p:cNvPr id="9" name="图片 8">
            <a:extLst>
              <a:ext uri="{FF2B5EF4-FFF2-40B4-BE49-F238E27FC236}">
                <a16:creationId xmlns:a16="http://schemas.microsoft.com/office/drawing/2014/main" id="{D7981244-EB41-4C9C-BDB4-9BBC8D67B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141" y="1502720"/>
            <a:ext cx="2694802" cy="5291492"/>
          </a:xfrm>
          <a:prstGeom prst="rect">
            <a:avLst/>
          </a:prstGeom>
        </p:spPr>
      </p:pic>
      <p:sp>
        <p:nvSpPr>
          <p:cNvPr id="10" name="箭头: 右 9">
            <a:extLst>
              <a:ext uri="{FF2B5EF4-FFF2-40B4-BE49-F238E27FC236}">
                <a16:creationId xmlns:a16="http://schemas.microsoft.com/office/drawing/2014/main" id="{6C86864F-8522-429A-88D3-85C2EE74A01A}"/>
              </a:ext>
            </a:extLst>
          </p:cNvPr>
          <p:cNvSpPr/>
          <p:nvPr/>
        </p:nvSpPr>
        <p:spPr>
          <a:xfrm>
            <a:off x="3642293" y="3849329"/>
            <a:ext cx="870713" cy="302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520A9046-9AC7-4DB0-B91F-A483124CBA83}"/>
              </a:ext>
            </a:extLst>
          </p:cNvPr>
          <p:cNvSpPr/>
          <p:nvPr/>
        </p:nvSpPr>
        <p:spPr>
          <a:xfrm>
            <a:off x="7317099" y="3849329"/>
            <a:ext cx="910042" cy="302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音频 11">
            <a:hlinkClick r:id="" action="ppaction://media"/>
            <a:extLst>
              <a:ext uri="{FF2B5EF4-FFF2-40B4-BE49-F238E27FC236}">
                <a16:creationId xmlns:a16="http://schemas.microsoft.com/office/drawing/2014/main" id="{F49EBC6F-A895-498D-A514-8AFFEF0A34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5495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95A2B-FDD2-4383-B9EF-FC9B22846A02}"/>
              </a:ext>
            </a:extLst>
          </p:cNvPr>
          <p:cNvSpPr>
            <a:spLocks noGrp="1"/>
          </p:cNvSpPr>
          <p:nvPr>
            <p:ph type="title"/>
          </p:nvPr>
        </p:nvSpPr>
        <p:spPr/>
        <p:txBody>
          <a:bodyPr/>
          <a:lstStyle/>
          <a:p>
            <a:r>
              <a:rPr lang="zh-CN" altLang="en-US" dirty="0"/>
              <a:t>原型说明</a:t>
            </a:r>
            <a:r>
              <a:rPr lang="zh-CN" altLang="en-US" sz="2400" dirty="0"/>
              <a:t>（语音识别交互流程）</a:t>
            </a:r>
          </a:p>
        </p:txBody>
      </p:sp>
      <p:pic>
        <p:nvPicPr>
          <p:cNvPr id="5" name="内容占位符 4">
            <a:extLst>
              <a:ext uri="{FF2B5EF4-FFF2-40B4-BE49-F238E27FC236}">
                <a16:creationId xmlns:a16="http://schemas.microsoft.com/office/drawing/2014/main" id="{8EB612C7-25CE-4073-94F5-F71EF2844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8913" y="1572701"/>
            <a:ext cx="2409641" cy="4831124"/>
          </a:xfrm>
        </p:spPr>
      </p:pic>
      <p:pic>
        <p:nvPicPr>
          <p:cNvPr id="7" name="图片 6">
            <a:extLst>
              <a:ext uri="{FF2B5EF4-FFF2-40B4-BE49-F238E27FC236}">
                <a16:creationId xmlns:a16="http://schemas.microsoft.com/office/drawing/2014/main" id="{48C01762-A918-4F1B-9986-EAD7F7215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781" y="1603209"/>
            <a:ext cx="2658438" cy="4800616"/>
          </a:xfrm>
          <a:prstGeom prst="rect">
            <a:avLst/>
          </a:prstGeom>
        </p:spPr>
      </p:pic>
      <p:sp>
        <p:nvSpPr>
          <p:cNvPr id="8" name="箭头: 右 7">
            <a:extLst>
              <a:ext uri="{FF2B5EF4-FFF2-40B4-BE49-F238E27FC236}">
                <a16:creationId xmlns:a16="http://schemas.microsoft.com/office/drawing/2014/main" id="{54514C6A-5807-4DEB-8A43-1B4A12E2D12F}"/>
              </a:ext>
            </a:extLst>
          </p:cNvPr>
          <p:cNvSpPr/>
          <p:nvPr/>
        </p:nvSpPr>
        <p:spPr>
          <a:xfrm>
            <a:off x="4088554" y="3878826"/>
            <a:ext cx="2677227" cy="471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音频 8">
            <a:hlinkClick r:id="" action="ppaction://media"/>
            <a:extLst>
              <a:ext uri="{FF2B5EF4-FFF2-40B4-BE49-F238E27FC236}">
                <a16:creationId xmlns:a16="http://schemas.microsoft.com/office/drawing/2014/main" id="{76C68DBF-FBFE-43C4-9918-6325AE6881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429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BC4E1-0EAD-4110-B761-0655633A9CEA}"/>
              </a:ext>
            </a:extLst>
          </p:cNvPr>
          <p:cNvSpPr>
            <a:spLocks noGrp="1"/>
          </p:cNvSpPr>
          <p:nvPr>
            <p:ph type="title"/>
          </p:nvPr>
        </p:nvSpPr>
        <p:spPr/>
        <p:txBody>
          <a:bodyPr/>
          <a:lstStyle/>
          <a:p>
            <a:r>
              <a:rPr lang="zh-CN" altLang="en-US" dirty="0"/>
              <a:t>原型说明</a:t>
            </a:r>
            <a:r>
              <a:rPr lang="zh-CN" altLang="en-US" sz="2400" dirty="0"/>
              <a:t>（语音识别交互流程）</a:t>
            </a:r>
          </a:p>
        </p:txBody>
      </p:sp>
      <p:pic>
        <p:nvPicPr>
          <p:cNvPr id="5" name="内容占位符 4">
            <a:extLst>
              <a:ext uri="{FF2B5EF4-FFF2-40B4-BE49-F238E27FC236}">
                <a16:creationId xmlns:a16="http://schemas.microsoft.com/office/drawing/2014/main" id="{F85B73AD-41A6-4EE7-A023-099E5D57E4B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57319" y="1690688"/>
            <a:ext cx="2240132" cy="4351338"/>
          </a:xfrm>
        </p:spPr>
      </p:pic>
      <p:pic>
        <p:nvPicPr>
          <p:cNvPr id="7" name="图片 6">
            <a:extLst>
              <a:ext uri="{FF2B5EF4-FFF2-40B4-BE49-F238E27FC236}">
                <a16:creationId xmlns:a16="http://schemas.microsoft.com/office/drawing/2014/main" id="{6945B29F-2A08-4CA3-8CE7-FB2D67A59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453" y="1690688"/>
            <a:ext cx="2280553" cy="4351338"/>
          </a:xfrm>
          <a:prstGeom prst="rect">
            <a:avLst/>
          </a:prstGeom>
        </p:spPr>
      </p:pic>
      <p:sp>
        <p:nvSpPr>
          <p:cNvPr id="8" name="箭头: 右 7">
            <a:extLst>
              <a:ext uri="{FF2B5EF4-FFF2-40B4-BE49-F238E27FC236}">
                <a16:creationId xmlns:a16="http://schemas.microsoft.com/office/drawing/2014/main" id="{D58A6E74-790D-4A91-ABD7-EC7BE1A02F0E}"/>
              </a:ext>
            </a:extLst>
          </p:cNvPr>
          <p:cNvSpPr/>
          <p:nvPr/>
        </p:nvSpPr>
        <p:spPr>
          <a:xfrm>
            <a:off x="4402318" y="3429000"/>
            <a:ext cx="2374135" cy="53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音频 8">
            <a:hlinkClick r:id="" action="ppaction://media"/>
            <a:extLst>
              <a:ext uri="{FF2B5EF4-FFF2-40B4-BE49-F238E27FC236}">
                <a16:creationId xmlns:a16="http://schemas.microsoft.com/office/drawing/2014/main" id="{5E6A521C-48B3-47CA-9231-82D43E462D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937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6C9AD-8BA0-4D23-A174-05DDA2C75C05}"/>
              </a:ext>
            </a:extLst>
          </p:cNvPr>
          <p:cNvSpPr>
            <a:spLocks noGrp="1"/>
          </p:cNvSpPr>
          <p:nvPr>
            <p:ph type="title"/>
          </p:nvPr>
        </p:nvSpPr>
        <p:spPr/>
        <p:txBody>
          <a:bodyPr/>
          <a:lstStyle/>
          <a:p>
            <a:r>
              <a:rPr lang="zh-CN" altLang="en-US" dirty="0"/>
              <a:t>产品背景</a:t>
            </a:r>
          </a:p>
        </p:txBody>
      </p:sp>
      <p:sp>
        <p:nvSpPr>
          <p:cNvPr id="3" name="内容占位符 2">
            <a:extLst>
              <a:ext uri="{FF2B5EF4-FFF2-40B4-BE49-F238E27FC236}">
                <a16:creationId xmlns:a16="http://schemas.microsoft.com/office/drawing/2014/main" id="{6C82AB43-49C6-4C06-BBBF-10B33B2BFE71}"/>
              </a:ext>
            </a:extLst>
          </p:cNvPr>
          <p:cNvSpPr>
            <a:spLocks noGrp="1"/>
          </p:cNvSpPr>
          <p:nvPr>
            <p:ph idx="1"/>
          </p:nvPr>
        </p:nvSpPr>
        <p:spPr/>
        <p:txBody>
          <a:bodyPr/>
          <a:lstStyle/>
          <a:p>
            <a:r>
              <a:rPr lang="zh-CN" altLang="en-US" dirty="0"/>
              <a:t>目前市场中能够关于医疗的产品数不胜数，但是大部分都是以医疗治疗为主，能够为用户提供专属服务，药品使用记录的软件在市场中比较少，对于用户日常的使用的医疗软件缺少人性化功能；基于现状，需要一个药品使用记录产品</a:t>
            </a:r>
            <a:r>
              <a:rPr lang="zh-CN" altLang="en-US" b="1" dirty="0"/>
              <a:t>兼顾用户开药单识别和语音识别功能，并加关键词提取功能</a:t>
            </a:r>
            <a:r>
              <a:rPr lang="zh-CN" altLang="en-US" dirty="0"/>
              <a:t>，帮助用户</a:t>
            </a:r>
            <a:r>
              <a:rPr lang="zh-CN" altLang="en-US" b="1" dirty="0"/>
              <a:t>快速的获取药品使用信息</a:t>
            </a:r>
            <a:r>
              <a:rPr lang="zh-CN" altLang="en-US" dirty="0"/>
              <a:t>，提高用户日常使用效率</a:t>
            </a:r>
          </a:p>
        </p:txBody>
      </p:sp>
      <p:pic>
        <p:nvPicPr>
          <p:cNvPr id="4" name="音频 3">
            <a:hlinkClick r:id="" action="ppaction://media"/>
            <a:extLst>
              <a:ext uri="{FF2B5EF4-FFF2-40B4-BE49-F238E27FC236}">
                <a16:creationId xmlns:a16="http://schemas.microsoft.com/office/drawing/2014/main" id="{3EEB9802-3AE8-4CBB-B1BE-A67B6384DE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993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83301-B964-4AEA-8E83-55C7974DEFB0}"/>
              </a:ext>
            </a:extLst>
          </p:cNvPr>
          <p:cNvSpPr>
            <a:spLocks noGrp="1"/>
          </p:cNvSpPr>
          <p:nvPr>
            <p:ph type="title"/>
          </p:nvPr>
        </p:nvSpPr>
        <p:spPr>
          <a:xfrm>
            <a:off x="838200" y="2766218"/>
            <a:ext cx="10515600" cy="1325563"/>
          </a:xfrm>
        </p:spPr>
        <p:txBody>
          <a:bodyPr/>
          <a:lstStyle/>
          <a:p>
            <a:pPr algn="ctr"/>
            <a:r>
              <a:rPr lang="zh-CN" altLang="en-US" dirty="0"/>
              <a:t>谢谢</a:t>
            </a:r>
          </a:p>
        </p:txBody>
      </p:sp>
      <p:pic>
        <p:nvPicPr>
          <p:cNvPr id="4" name="音频 3">
            <a:hlinkClick r:id="" action="ppaction://media"/>
            <a:extLst>
              <a:ext uri="{FF2B5EF4-FFF2-40B4-BE49-F238E27FC236}">
                <a16:creationId xmlns:a16="http://schemas.microsoft.com/office/drawing/2014/main" id="{5D0246ED-7CE9-46C2-B736-0CE2C3134A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78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BAE6B-7893-4011-8C4D-ED596639FB53}"/>
              </a:ext>
            </a:extLst>
          </p:cNvPr>
          <p:cNvSpPr>
            <a:spLocks noGrp="1"/>
          </p:cNvSpPr>
          <p:nvPr>
            <p:ph type="title"/>
          </p:nvPr>
        </p:nvSpPr>
        <p:spPr/>
        <p:txBody>
          <a:bodyPr/>
          <a:lstStyle/>
          <a:p>
            <a:r>
              <a:rPr lang="zh-CN" altLang="en-US" dirty="0"/>
              <a:t>产品价值主张</a:t>
            </a:r>
          </a:p>
        </p:txBody>
      </p:sp>
      <p:sp>
        <p:nvSpPr>
          <p:cNvPr id="3" name="内容占位符 2">
            <a:extLst>
              <a:ext uri="{FF2B5EF4-FFF2-40B4-BE49-F238E27FC236}">
                <a16:creationId xmlns:a16="http://schemas.microsoft.com/office/drawing/2014/main" id="{093A1065-1EA7-4127-984D-F4FEA1671C95}"/>
              </a:ext>
            </a:extLst>
          </p:cNvPr>
          <p:cNvSpPr>
            <a:spLocks noGrp="1"/>
          </p:cNvSpPr>
          <p:nvPr>
            <p:ph idx="1"/>
          </p:nvPr>
        </p:nvSpPr>
        <p:spPr/>
        <p:txBody>
          <a:bodyPr/>
          <a:lstStyle/>
          <a:p>
            <a:r>
              <a:rPr lang="zh-CN" altLang="en-US" dirty="0"/>
              <a:t>便捷性、医用性，用户通过一张开药单照片，动动手，说一句话就能将自己需要的数据输入进产品中，并且可以设置出提醒，提供以用户为中心药品使用提醒</a:t>
            </a:r>
            <a:r>
              <a:rPr lang="en-US" altLang="zh-CN" dirty="0"/>
              <a:t>APP</a:t>
            </a:r>
            <a:endParaRPr lang="zh-CN" altLang="en-US" dirty="0"/>
          </a:p>
        </p:txBody>
      </p:sp>
      <p:pic>
        <p:nvPicPr>
          <p:cNvPr id="4" name="音频 3">
            <a:hlinkClick r:id="" action="ppaction://media"/>
            <a:extLst>
              <a:ext uri="{FF2B5EF4-FFF2-40B4-BE49-F238E27FC236}">
                <a16:creationId xmlns:a16="http://schemas.microsoft.com/office/drawing/2014/main" id="{CC628959-7ED1-4C2E-A31D-9507E835DA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77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19E0A-C794-4A91-9D37-62BE42733992}"/>
              </a:ext>
            </a:extLst>
          </p:cNvPr>
          <p:cNvSpPr>
            <a:spLocks noGrp="1"/>
          </p:cNvSpPr>
          <p:nvPr>
            <p:ph type="title"/>
          </p:nvPr>
        </p:nvSpPr>
        <p:spPr/>
        <p:txBody>
          <a:bodyPr/>
          <a:lstStyle/>
          <a:p>
            <a:r>
              <a:rPr lang="zh-CN" altLang="en-US" dirty="0"/>
              <a:t>目标用户</a:t>
            </a:r>
          </a:p>
        </p:txBody>
      </p:sp>
      <p:sp>
        <p:nvSpPr>
          <p:cNvPr id="3" name="内容占位符 2">
            <a:extLst>
              <a:ext uri="{FF2B5EF4-FFF2-40B4-BE49-F238E27FC236}">
                <a16:creationId xmlns:a16="http://schemas.microsoft.com/office/drawing/2014/main" id="{70FA72E6-6A69-46E7-8868-0C7AFD549F19}"/>
              </a:ext>
            </a:extLst>
          </p:cNvPr>
          <p:cNvSpPr>
            <a:spLocks noGrp="1"/>
          </p:cNvSpPr>
          <p:nvPr>
            <p:ph idx="1"/>
          </p:nvPr>
        </p:nvSpPr>
        <p:spPr/>
        <p:txBody>
          <a:bodyPr/>
          <a:lstStyle/>
          <a:p>
            <a:r>
              <a:rPr lang="zh-CN" altLang="en-US" dirty="0"/>
              <a:t>白领、学生、中年人群</a:t>
            </a:r>
            <a:endParaRPr lang="en-US" altLang="zh-CN" dirty="0"/>
          </a:p>
          <a:p>
            <a:r>
              <a:rPr lang="zh-CN" altLang="en-US" dirty="0"/>
              <a:t>长期需要服用药物人群</a:t>
            </a:r>
          </a:p>
        </p:txBody>
      </p:sp>
      <p:pic>
        <p:nvPicPr>
          <p:cNvPr id="4" name="音频 3">
            <a:hlinkClick r:id="" action="ppaction://media"/>
            <a:extLst>
              <a:ext uri="{FF2B5EF4-FFF2-40B4-BE49-F238E27FC236}">
                <a16:creationId xmlns:a16="http://schemas.microsoft.com/office/drawing/2014/main" id="{B7678E53-EDA0-419D-9DA7-97563B50E5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6741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57377-C0CD-4B87-B5A5-E3F54A2964C5}"/>
              </a:ext>
            </a:extLst>
          </p:cNvPr>
          <p:cNvSpPr>
            <a:spLocks noGrp="1"/>
          </p:cNvSpPr>
          <p:nvPr>
            <p:ph type="title"/>
          </p:nvPr>
        </p:nvSpPr>
        <p:spPr/>
        <p:txBody>
          <a:bodyPr/>
          <a:lstStyle/>
          <a:p>
            <a:r>
              <a:rPr lang="zh-CN" altLang="en-US" dirty="0"/>
              <a:t>用户痛点</a:t>
            </a:r>
          </a:p>
        </p:txBody>
      </p:sp>
      <p:sp>
        <p:nvSpPr>
          <p:cNvPr id="3" name="内容占位符 2">
            <a:extLst>
              <a:ext uri="{FF2B5EF4-FFF2-40B4-BE49-F238E27FC236}">
                <a16:creationId xmlns:a16="http://schemas.microsoft.com/office/drawing/2014/main" id="{12C70496-9DC1-43ED-9EC2-5C28A1726668}"/>
              </a:ext>
            </a:extLst>
          </p:cNvPr>
          <p:cNvSpPr>
            <a:spLocks noGrp="1"/>
          </p:cNvSpPr>
          <p:nvPr>
            <p:ph idx="1"/>
          </p:nvPr>
        </p:nvSpPr>
        <p:spPr/>
        <p:txBody>
          <a:bodyPr/>
          <a:lstStyle/>
          <a:p>
            <a:r>
              <a:rPr lang="zh-CN" altLang="en-US" dirty="0"/>
              <a:t>吃药时间零碎，不容易记住</a:t>
            </a:r>
            <a:endParaRPr lang="en-US" altLang="zh-CN" dirty="0"/>
          </a:p>
          <a:p>
            <a:r>
              <a:rPr lang="zh-CN" altLang="en-US" dirty="0"/>
              <a:t>不同药物的使用不同，容易混淆</a:t>
            </a:r>
            <a:endParaRPr lang="en-US" altLang="zh-CN" dirty="0"/>
          </a:p>
          <a:p>
            <a:r>
              <a:rPr lang="zh-CN" altLang="en-US" dirty="0"/>
              <a:t>工作</a:t>
            </a:r>
            <a:r>
              <a:rPr lang="en-US" altLang="zh-CN" dirty="0"/>
              <a:t>/</a:t>
            </a:r>
            <a:r>
              <a:rPr lang="zh-CN" altLang="en-US" dirty="0"/>
              <a:t>学业繁重，容易忘记吃药时间</a:t>
            </a:r>
            <a:r>
              <a:rPr lang="en-US" altLang="zh-CN" dirty="0"/>
              <a:t>/</a:t>
            </a:r>
            <a:r>
              <a:rPr lang="zh-CN" altLang="en-US" dirty="0"/>
              <a:t>剂量</a:t>
            </a:r>
          </a:p>
        </p:txBody>
      </p:sp>
      <p:pic>
        <p:nvPicPr>
          <p:cNvPr id="4" name="音频 3">
            <a:hlinkClick r:id="" action="ppaction://media"/>
            <a:extLst>
              <a:ext uri="{FF2B5EF4-FFF2-40B4-BE49-F238E27FC236}">
                <a16:creationId xmlns:a16="http://schemas.microsoft.com/office/drawing/2014/main" id="{E7E214C9-F9EF-4A2D-B533-AF982427CD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535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CBBBD-2391-4866-9426-1D79D6739BBA}"/>
              </a:ext>
            </a:extLst>
          </p:cNvPr>
          <p:cNvSpPr>
            <a:spLocks noGrp="1"/>
          </p:cNvSpPr>
          <p:nvPr>
            <p:ph type="title"/>
          </p:nvPr>
        </p:nvSpPr>
        <p:spPr/>
        <p:txBody>
          <a:bodyPr/>
          <a:lstStyle/>
          <a:p>
            <a:r>
              <a:rPr lang="en-US" altLang="zh-CN" dirty="0"/>
              <a:t>API</a:t>
            </a:r>
            <a:r>
              <a:rPr lang="zh-CN" altLang="en-US" dirty="0"/>
              <a:t>加值</a:t>
            </a:r>
          </a:p>
        </p:txBody>
      </p:sp>
      <p:sp>
        <p:nvSpPr>
          <p:cNvPr id="3" name="内容占位符 2">
            <a:extLst>
              <a:ext uri="{FF2B5EF4-FFF2-40B4-BE49-F238E27FC236}">
                <a16:creationId xmlns:a16="http://schemas.microsoft.com/office/drawing/2014/main" id="{6EDCD1FA-3032-4961-A89A-0102A6E134F8}"/>
              </a:ext>
            </a:extLst>
          </p:cNvPr>
          <p:cNvSpPr>
            <a:spLocks noGrp="1"/>
          </p:cNvSpPr>
          <p:nvPr>
            <p:ph idx="1"/>
          </p:nvPr>
        </p:nvSpPr>
        <p:spPr/>
        <p:txBody>
          <a:bodyPr/>
          <a:lstStyle/>
          <a:p>
            <a:r>
              <a:rPr lang="zh-CN" altLang="en-US" dirty="0"/>
              <a:t>通用票据识别：帮助用户识别就诊后的开药单，得到开药中的信息</a:t>
            </a:r>
            <a:endParaRPr lang="en-US" altLang="zh-CN" dirty="0"/>
          </a:p>
          <a:p>
            <a:r>
              <a:rPr lang="zh-CN" altLang="en-US" dirty="0"/>
              <a:t>语音识别：用户可以简单说几句话，就能完成数据转化文字输入，可以一目了然用户需求</a:t>
            </a:r>
            <a:endParaRPr lang="en-US" altLang="zh-CN" dirty="0"/>
          </a:p>
          <a:p>
            <a:r>
              <a:rPr lang="zh-CN" altLang="en-US" dirty="0"/>
              <a:t>关键词提取识别：帮助用户在文字信息中找出关键的文字信息，帮助用户设置</a:t>
            </a:r>
          </a:p>
        </p:txBody>
      </p:sp>
      <p:pic>
        <p:nvPicPr>
          <p:cNvPr id="4" name="音频 3">
            <a:hlinkClick r:id="" action="ppaction://media"/>
            <a:extLst>
              <a:ext uri="{FF2B5EF4-FFF2-40B4-BE49-F238E27FC236}">
                <a16:creationId xmlns:a16="http://schemas.microsoft.com/office/drawing/2014/main" id="{37194DBF-078D-42BE-AC3C-CC4C46DF6A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982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E486C-D0E5-486B-8826-E42310C273F4}"/>
              </a:ext>
            </a:extLst>
          </p:cNvPr>
          <p:cNvSpPr>
            <a:spLocks noGrp="1"/>
          </p:cNvSpPr>
          <p:nvPr>
            <p:ph type="title"/>
          </p:nvPr>
        </p:nvSpPr>
        <p:spPr/>
        <p:txBody>
          <a:bodyPr/>
          <a:lstStyle/>
          <a:p>
            <a:r>
              <a:rPr lang="zh-CN" altLang="en-US" dirty="0"/>
              <a:t>用户需求与</a:t>
            </a:r>
            <a:r>
              <a:rPr lang="en-US" altLang="zh-CN" dirty="0" err="1"/>
              <a:t>api</a:t>
            </a:r>
            <a:r>
              <a:rPr lang="zh-CN" altLang="en-US" dirty="0"/>
              <a:t>加值</a:t>
            </a:r>
          </a:p>
        </p:txBody>
      </p:sp>
      <p:pic>
        <p:nvPicPr>
          <p:cNvPr id="5" name="内容占位符 4">
            <a:extLst>
              <a:ext uri="{FF2B5EF4-FFF2-40B4-BE49-F238E27FC236}">
                <a16:creationId xmlns:a16="http://schemas.microsoft.com/office/drawing/2014/main" id="{0B292F7A-6BED-409B-B3D1-F6E165749E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6863" y="2218059"/>
            <a:ext cx="9838273" cy="3566469"/>
          </a:xfrm>
        </p:spPr>
      </p:pic>
      <p:pic>
        <p:nvPicPr>
          <p:cNvPr id="6" name="音频 5">
            <a:hlinkClick r:id="" action="ppaction://media"/>
            <a:extLst>
              <a:ext uri="{FF2B5EF4-FFF2-40B4-BE49-F238E27FC236}">
                <a16:creationId xmlns:a16="http://schemas.microsoft.com/office/drawing/2014/main" id="{ACD0DE0C-4C1B-422C-BF33-A55CF449D5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491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0700-66AC-4C4B-98E1-0DDC21D56A7E}"/>
              </a:ext>
            </a:extLst>
          </p:cNvPr>
          <p:cNvSpPr>
            <a:spLocks noGrp="1"/>
          </p:cNvSpPr>
          <p:nvPr>
            <p:ph type="title"/>
          </p:nvPr>
        </p:nvSpPr>
        <p:spPr/>
        <p:txBody>
          <a:bodyPr/>
          <a:lstStyle/>
          <a:p>
            <a:r>
              <a:rPr lang="zh-CN" altLang="en-US" b="1" dirty="0"/>
              <a:t>人工智能概率性与解决方法</a:t>
            </a:r>
            <a:r>
              <a:rPr lang="en-US" altLang="zh-CN" b="1" dirty="0"/>
              <a:t>:</a:t>
            </a:r>
            <a:endParaRPr lang="zh-CN" altLang="en-US" dirty="0"/>
          </a:p>
        </p:txBody>
      </p:sp>
      <p:sp>
        <p:nvSpPr>
          <p:cNvPr id="3" name="内容占位符 2">
            <a:extLst>
              <a:ext uri="{FF2B5EF4-FFF2-40B4-BE49-F238E27FC236}">
                <a16:creationId xmlns:a16="http://schemas.microsoft.com/office/drawing/2014/main" id="{C980CB4A-35DB-4E62-A443-DBF884C897A6}"/>
              </a:ext>
            </a:extLst>
          </p:cNvPr>
          <p:cNvSpPr>
            <a:spLocks noGrp="1"/>
          </p:cNvSpPr>
          <p:nvPr>
            <p:ph idx="1"/>
          </p:nvPr>
        </p:nvSpPr>
        <p:spPr/>
        <p:txBody>
          <a:bodyPr/>
          <a:lstStyle/>
          <a:p>
            <a:pPr algn="l">
              <a:buFont typeface="Arial" panose="020B0604020202020204" pitchFamily="34" charset="0"/>
              <a:buChar char="•"/>
            </a:pPr>
            <a:r>
              <a:rPr lang="zh-CN" altLang="en-US" b="0" i="0" dirty="0">
                <a:solidFill>
                  <a:srgbClr val="24292E"/>
                </a:solidFill>
                <a:effectLst/>
                <a:latin typeface="-apple-system"/>
              </a:rPr>
              <a:t>目前百度开放平台的票据文字识别正确率需针对各类票据特定的字体、打印样式而准，目前综合场景下字段准确率高达</a:t>
            </a:r>
            <a:r>
              <a:rPr lang="en-US" altLang="zh-CN" b="0" i="0" dirty="0">
                <a:solidFill>
                  <a:srgbClr val="24292E"/>
                </a:solidFill>
                <a:effectLst/>
                <a:latin typeface="-apple-system"/>
              </a:rPr>
              <a:t>98%</a:t>
            </a:r>
            <a:r>
              <a:rPr lang="zh-CN" altLang="en-US" b="0" i="0" dirty="0">
                <a:solidFill>
                  <a:srgbClr val="24292E"/>
                </a:solidFill>
                <a:effectLst/>
                <a:latin typeface="-apple-system"/>
              </a:rPr>
              <a:t>，其中增值税发票、出租车票四要素准确率高达</a:t>
            </a:r>
            <a:r>
              <a:rPr lang="en-US" altLang="zh-CN" b="0" i="0" dirty="0">
                <a:solidFill>
                  <a:srgbClr val="24292E"/>
                </a:solidFill>
                <a:effectLst/>
                <a:latin typeface="-apple-system"/>
              </a:rPr>
              <a:t>99.9%</a:t>
            </a:r>
          </a:p>
          <a:p>
            <a:pPr algn="l">
              <a:buFont typeface="Arial" panose="020B0604020202020204" pitchFamily="34" charset="0"/>
              <a:buChar char="•"/>
            </a:pPr>
            <a:r>
              <a:rPr lang="zh-CN" altLang="en-US" b="1" i="0" dirty="0">
                <a:solidFill>
                  <a:srgbClr val="24292E"/>
                </a:solidFill>
                <a:effectLst/>
                <a:latin typeface="-apple-system"/>
              </a:rPr>
              <a:t>错误现象的解决方法：</a:t>
            </a:r>
            <a:endParaRPr lang="zh-CN" altLang="en-US" b="0" i="0" dirty="0">
              <a:solidFill>
                <a:srgbClr val="24292E"/>
              </a:solidFill>
              <a:effectLst/>
              <a:latin typeface="-apple-system"/>
            </a:endParaRPr>
          </a:p>
          <a:p>
            <a:pPr marL="742950" lvl="1" indent="-285750" algn="l">
              <a:buFont typeface="Arial" panose="020B0604020202020204" pitchFamily="34" charset="0"/>
              <a:buChar char="•"/>
            </a:pPr>
            <a:r>
              <a:rPr lang="zh-CN" altLang="en-US" b="0" i="0" dirty="0">
                <a:solidFill>
                  <a:srgbClr val="24292E"/>
                </a:solidFill>
                <a:effectLst/>
                <a:latin typeface="-apple-system"/>
              </a:rPr>
              <a:t>当图像</a:t>
            </a:r>
            <a:r>
              <a:rPr lang="en-US" altLang="zh-CN" b="0" i="0" dirty="0">
                <a:solidFill>
                  <a:srgbClr val="24292E"/>
                </a:solidFill>
                <a:effectLst/>
                <a:latin typeface="-apple-system"/>
              </a:rPr>
              <a:t>/</a:t>
            </a:r>
            <a:r>
              <a:rPr lang="zh-CN" altLang="en-US" b="0" i="0" dirty="0">
                <a:solidFill>
                  <a:srgbClr val="24292E"/>
                </a:solidFill>
                <a:effectLst/>
                <a:latin typeface="-apple-system"/>
              </a:rPr>
              <a:t>语音识别出现偏差时，向用户提供简单编辑修改的功能。可以通过手动修改信息不准确或者错误的地方</a:t>
            </a:r>
          </a:p>
          <a:p>
            <a:pPr marL="742950" lvl="1" indent="-285750" algn="l">
              <a:buFont typeface="Arial" panose="020B0604020202020204" pitchFamily="34" charset="0"/>
              <a:buChar char="•"/>
            </a:pPr>
            <a:r>
              <a:rPr lang="zh-CN" altLang="en-US" b="0" i="0" dirty="0">
                <a:solidFill>
                  <a:srgbClr val="24292E"/>
                </a:solidFill>
                <a:effectLst/>
                <a:latin typeface="-apple-system"/>
              </a:rPr>
              <a:t>剂量输入时，会设置再次确认，防止错误影响用户</a:t>
            </a:r>
          </a:p>
          <a:p>
            <a:endParaRPr lang="zh-CN" altLang="en-US" dirty="0"/>
          </a:p>
        </p:txBody>
      </p:sp>
      <p:pic>
        <p:nvPicPr>
          <p:cNvPr id="4" name="音频 3">
            <a:hlinkClick r:id="" action="ppaction://media"/>
            <a:extLst>
              <a:ext uri="{FF2B5EF4-FFF2-40B4-BE49-F238E27FC236}">
                <a16:creationId xmlns:a16="http://schemas.microsoft.com/office/drawing/2014/main" id="{2A844B59-DF9D-4D58-A0E4-0BE8765E08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2210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8A870-AABD-44AE-8E6D-BBB9B18BE529}"/>
              </a:ext>
            </a:extLst>
          </p:cNvPr>
          <p:cNvSpPr>
            <a:spLocks noGrp="1"/>
          </p:cNvSpPr>
          <p:nvPr>
            <p:ph type="title"/>
          </p:nvPr>
        </p:nvSpPr>
        <p:spPr/>
        <p:txBody>
          <a:bodyPr/>
          <a:lstStyle/>
          <a:p>
            <a:r>
              <a:rPr lang="zh-CN" altLang="en-US" dirty="0"/>
              <a:t>通用票据识别</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6A101AFD-5500-4D76-83AB-4F533B228913}"/>
              </a:ext>
            </a:extLst>
          </p:cNvPr>
          <p:cNvSpPr>
            <a:spLocks noGrp="1"/>
          </p:cNvSpPr>
          <p:nvPr>
            <p:ph idx="1"/>
          </p:nvPr>
        </p:nvSpPr>
        <p:spPr>
          <a:xfrm>
            <a:off x="779206" y="1400548"/>
            <a:ext cx="10515600" cy="4351338"/>
          </a:xfrm>
        </p:spPr>
        <p:txBody>
          <a:bodyPr/>
          <a:lstStyle/>
          <a:p>
            <a:r>
              <a:rPr lang="zh-CN" altLang="en-US" dirty="0"/>
              <a:t>识别代码</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结果输出</a:t>
            </a:r>
            <a:endParaRPr lang="en-US" altLang="zh-CN" dirty="0"/>
          </a:p>
          <a:p>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1AFFC793-1866-4D87-9665-0328171F4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02" y="1912993"/>
            <a:ext cx="7239627" cy="2987299"/>
          </a:xfrm>
          <a:prstGeom prst="rect">
            <a:avLst/>
          </a:prstGeom>
        </p:spPr>
      </p:pic>
      <p:pic>
        <p:nvPicPr>
          <p:cNvPr id="7" name="图片 6">
            <a:extLst>
              <a:ext uri="{FF2B5EF4-FFF2-40B4-BE49-F238E27FC236}">
                <a16:creationId xmlns:a16="http://schemas.microsoft.com/office/drawing/2014/main" id="{126CF3F6-661F-4DF8-9522-53EF0714E63F}"/>
              </a:ext>
            </a:extLst>
          </p:cNvPr>
          <p:cNvPicPr>
            <a:picLocks noChangeAspect="1"/>
          </p:cNvPicPr>
          <p:nvPr/>
        </p:nvPicPr>
        <p:blipFill rotWithShape="1">
          <a:blip r:embed="rId5">
            <a:extLst>
              <a:ext uri="{28A0092B-C50C-407E-A947-70E740481C1C}">
                <a14:useLocalDpi xmlns:a14="http://schemas.microsoft.com/office/drawing/2010/main" val="0"/>
              </a:ext>
            </a:extLst>
          </a:blip>
          <a:srcRect l="4693" r="11313"/>
          <a:stretch/>
        </p:blipFill>
        <p:spPr>
          <a:xfrm>
            <a:off x="6096000" y="3327529"/>
            <a:ext cx="5376702" cy="3459780"/>
          </a:xfrm>
          <a:prstGeom prst="rect">
            <a:avLst/>
          </a:prstGeom>
        </p:spPr>
      </p:pic>
      <p:pic>
        <p:nvPicPr>
          <p:cNvPr id="8" name="音频 7">
            <a:hlinkClick r:id="" action="ppaction://media"/>
            <a:extLst>
              <a:ext uri="{FF2B5EF4-FFF2-40B4-BE49-F238E27FC236}">
                <a16:creationId xmlns:a16="http://schemas.microsoft.com/office/drawing/2014/main" id="{F8C57E51-B2B4-4656-ABD0-BA2D60A64A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155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501</Words>
  <Application>Microsoft Office PowerPoint</Application>
  <PresentationFormat>宽屏</PresentationFormat>
  <Paragraphs>65</Paragraphs>
  <Slides>20</Slides>
  <Notes>0</Notes>
  <HiddenSlides>0</HiddenSlides>
  <MMClips>20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-apple-system</vt:lpstr>
      <vt:lpstr>等线</vt:lpstr>
      <vt:lpstr>等线 Light</vt:lpstr>
      <vt:lpstr>Arial</vt:lpstr>
      <vt:lpstr>Office 主题​​</vt:lpstr>
      <vt:lpstr>“药记住”APP</vt:lpstr>
      <vt:lpstr>产品背景</vt:lpstr>
      <vt:lpstr>产品价值主张</vt:lpstr>
      <vt:lpstr>目标用户</vt:lpstr>
      <vt:lpstr>用户痛点</vt:lpstr>
      <vt:lpstr>API加值</vt:lpstr>
      <vt:lpstr>用户需求与api加值</vt:lpstr>
      <vt:lpstr>人工智能概率性与解决方法:</vt:lpstr>
      <vt:lpstr>通用票据识别api调用</vt:lpstr>
      <vt:lpstr>语音识别api调用</vt:lpstr>
      <vt:lpstr>关键词提取api调用</vt:lpstr>
      <vt:lpstr>API调用风险</vt:lpstr>
      <vt:lpstr>API调用风险</vt:lpstr>
      <vt:lpstr>产品流程图（智能加值部分）</vt:lpstr>
      <vt:lpstr>数据流程图</vt:lpstr>
      <vt:lpstr>原型说明</vt:lpstr>
      <vt:lpstr>原型说明（通用票据识别交互流程）</vt:lpstr>
      <vt:lpstr>原型说明（语音识别交互流程）</vt:lpstr>
      <vt:lpstr>原型说明（语音识别交互流程）</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靖茜</dc:creator>
  <cp:lastModifiedBy>彭 靖茜</cp:lastModifiedBy>
  <cp:revision>23</cp:revision>
  <dcterms:created xsi:type="dcterms:W3CDTF">2020-07-18T04:29:15Z</dcterms:created>
  <dcterms:modified xsi:type="dcterms:W3CDTF">2020-07-18T13:18:44Z</dcterms:modified>
</cp:coreProperties>
</file>